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 showGuides="1">
      <p:cViewPr varScale="1">
        <p:scale>
          <a:sx n="121" d="100"/>
          <a:sy n="121" d="100"/>
        </p:scale>
        <p:origin x="1680" y="9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93EB5-F4CC-442E-8029-9489D6CC6088}" type="datetimeFigureOut">
              <a:rPr lang="en-GB" smtClean="0"/>
              <a:t>08/04/2025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A2C7-B7BB-42AD-9B8E-5D425A4CBC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25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93EB5-F4CC-442E-8029-9489D6CC6088}" type="datetimeFigureOut">
              <a:rPr lang="en-GB" smtClean="0"/>
              <a:t>08/04/2025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A2C7-B7BB-42AD-9B8E-5D425A4CBC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0657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93EB5-F4CC-442E-8029-9489D6CC6088}" type="datetimeFigureOut">
              <a:rPr lang="en-GB" smtClean="0"/>
              <a:t>08/04/2025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A2C7-B7BB-42AD-9B8E-5D425A4CBC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2374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93EB5-F4CC-442E-8029-9489D6CC6088}" type="datetimeFigureOut">
              <a:rPr lang="en-GB" smtClean="0"/>
              <a:t>08/04/2025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A2C7-B7BB-42AD-9B8E-5D425A4CBC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3495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93EB5-F4CC-442E-8029-9489D6CC6088}" type="datetimeFigureOut">
              <a:rPr lang="en-GB" smtClean="0"/>
              <a:t>08/04/2025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A2C7-B7BB-42AD-9B8E-5D425A4CBC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3969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93EB5-F4CC-442E-8029-9489D6CC6088}" type="datetimeFigureOut">
              <a:rPr lang="en-GB" smtClean="0"/>
              <a:t>08/04/2025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A2C7-B7BB-42AD-9B8E-5D425A4CBC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3104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93EB5-F4CC-442E-8029-9489D6CC6088}" type="datetimeFigureOut">
              <a:rPr lang="en-GB" smtClean="0"/>
              <a:t>08/04/2025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A2C7-B7BB-42AD-9B8E-5D425A4CBC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2779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93EB5-F4CC-442E-8029-9489D6CC6088}" type="datetimeFigureOut">
              <a:rPr lang="en-GB" smtClean="0"/>
              <a:t>08/04/2025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A2C7-B7BB-42AD-9B8E-5D425A4CBC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4949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93EB5-F4CC-442E-8029-9489D6CC6088}" type="datetimeFigureOut">
              <a:rPr lang="en-GB" smtClean="0"/>
              <a:t>08/04/2025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A2C7-B7BB-42AD-9B8E-5D425A4CBC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1710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93EB5-F4CC-442E-8029-9489D6CC6088}" type="datetimeFigureOut">
              <a:rPr lang="en-GB" smtClean="0"/>
              <a:t>08/04/2025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A2C7-B7BB-42AD-9B8E-5D425A4CBC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3767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93EB5-F4CC-442E-8029-9489D6CC6088}" type="datetimeFigureOut">
              <a:rPr lang="en-GB" smtClean="0"/>
              <a:t>08/04/2025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A2C7-B7BB-42AD-9B8E-5D425A4CBC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871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793EB5-F4CC-442E-8029-9489D6CC6088}" type="datetimeFigureOut">
              <a:rPr lang="en-GB" smtClean="0"/>
              <a:t>08/04/2025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63A2C7-B7BB-42AD-9B8E-5D425A4CBC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9359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rive.switch.ch/index.php/s/CCyRagtJY90n0EZ" TargetMode="External"/><Relationship Id="rId2" Type="http://schemas.openxmlformats.org/officeDocument/2006/relationships/hyperlink" Target="https://step.esa.int/main/download/snap-download/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daniel.odermatt@eawag.ch" TargetMode="External"/><Relationship Id="rId5" Type="http://schemas.openxmlformats.org/officeDocument/2006/relationships/hyperlink" Target="https://drive.switch.ch/index.php/s/jcLznOYVrM09fAO" TargetMode="External"/><Relationship Id="rId4" Type="http://schemas.openxmlformats.org/officeDocument/2006/relationships/hyperlink" Target="https://drive.switch.ch/index.php/s/KpYRaYJYUVWGYEI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33067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panose="020B0604020202020204" pitchFamily="34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3303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panose="020B0604020202020204" pitchFamily="34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21548" y="539753"/>
            <a:ext cx="8440616" cy="5521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e-CH" altLang="de-DE" sz="1800" dirty="0">
                <a:cs typeface="Times New Roman" panose="02020603050405020304" pitchFamily="18" charset="0"/>
              </a:rPr>
              <a:t>I look forward to the lecture on </a:t>
            </a:r>
            <a:r>
              <a:rPr lang="de-CH" altLang="de-DE" sz="1800" b="1" dirty="0">
                <a:cs typeface="Times New Roman" panose="02020603050405020304" pitchFamily="18" charset="0"/>
              </a:rPr>
              <a:t>Remote Sensing of Water Quality</a:t>
            </a:r>
            <a:r>
              <a:rPr lang="de-CH" altLang="de-DE" sz="1800" dirty="0">
                <a:cs typeface="Times New Roman" panose="02020603050405020304" pitchFamily="18" charset="0"/>
              </a:rPr>
              <a:t> with you. The </a:t>
            </a:r>
            <a:r>
              <a:rPr lang="de-CH" altLang="de-DE" sz="1800" dirty="0" err="1">
                <a:cs typeface="Times New Roman" panose="02020603050405020304" pitchFamily="18" charset="0"/>
              </a:rPr>
              <a:t>handout</a:t>
            </a:r>
            <a:r>
              <a:rPr lang="de-CH" altLang="de-DE" sz="1800" dirty="0">
                <a:cs typeface="Times New Roman" panose="02020603050405020304" pitchFamily="18" charset="0"/>
              </a:rPr>
              <a:t> </a:t>
            </a:r>
            <a:r>
              <a:rPr lang="de-CH" altLang="de-DE" sz="1800" dirty="0" err="1">
                <a:cs typeface="Times New Roman" panose="02020603050405020304" pitchFamily="18" charset="0"/>
              </a:rPr>
              <a:t>are</a:t>
            </a:r>
            <a:r>
              <a:rPr lang="de-CH" altLang="de-DE" sz="1800" dirty="0">
                <a:cs typeface="Times New Roman" panose="02020603050405020304" pitchFamily="18" charset="0"/>
              </a:rPr>
              <a:t> in </a:t>
            </a:r>
            <a:r>
              <a:rPr lang="de-CH" altLang="de-DE" sz="1800" dirty="0" err="1">
                <a:cs typeface="Times New Roman" panose="02020603050405020304" pitchFamily="18" charset="0"/>
              </a:rPr>
              <a:t>the</a:t>
            </a:r>
            <a:r>
              <a:rPr lang="de-CH" altLang="de-DE" sz="1800" dirty="0">
                <a:cs typeface="Times New Roman" panose="02020603050405020304" pitchFamily="18" charset="0"/>
              </a:rPr>
              <a:t> </a:t>
            </a:r>
            <a:r>
              <a:rPr lang="de-CH" altLang="de-DE" sz="1800" dirty="0" err="1">
                <a:cs typeface="Times New Roman" panose="02020603050405020304" pitchFamily="18" charset="0"/>
              </a:rPr>
              <a:t>moodle</a:t>
            </a:r>
            <a:r>
              <a:rPr lang="de-CH" altLang="de-DE" sz="1800" dirty="0">
                <a:cs typeface="Times New Roman" panose="02020603050405020304" pitchFamily="18" charset="0"/>
              </a:rPr>
              <a:t>.</a:t>
            </a:r>
            <a:endParaRPr lang="de-CH" altLang="de-DE" sz="1800" dirty="0">
              <a:cs typeface="Calibri" panose="020F050202020403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de-CH" altLang="de-DE" sz="1800" dirty="0">
                <a:cs typeface="Times New Roman" panose="02020603050405020304" pitchFamily="18" charset="0"/>
              </a:rPr>
              <a:t> </a:t>
            </a:r>
            <a:endParaRPr lang="de-CH" altLang="de-DE" sz="1800" dirty="0">
              <a:cs typeface="Calibri" panose="020F050202020403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de-CH" altLang="de-DE" sz="1800" dirty="0" err="1">
                <a:cs typeface="Times New Roman" panose="02020603050405020304" pitchFamily="18" charset="0"/>
              </a:rPr>
              <a:t>To</a:t>
            </a:r>
            <a:r>
              <a:rPr lang="de-CH" altLang="de-DE" sz="1800" dirty="0">
                <a:cs typeface="Times New Roman" panose="02020603050405020304" pitchFamily="18" charset="0"/>
              </a:rPr>
              <a:t> </a:t>
            </a:r>
            <a:r>
              <a:rPr lang="de-CH" altLang="de-DE" sz="1800" dirty="0" err="1">
                <a:cs typeface="Times New Roman" panose="02020603050405020304" pitchFamily="18" charset="0"/>
              </a:rPr>
              <a:t>get</a:t>
            </a:r>
            <a:r>
              <a:rPr lang="de-CH" altLang="de-DE" sz="1800" dirty="0">
                <a:cs typeface="Times New Roman" panose="02020603050405020304" pitchFamily="18" charset="0"/>
              </a:rPr>
              <a:t> </a:t>
            </a:r>
            <a:r>
              <a:rPr lang="de-CH" altLang="de-DE" sz="1800" dirty="0" err="1">
                <a:cs typeface="Times New Roman" panose="02020603050405020304" pitchFamily="18" charset="0"/>
              </a:rPr>
              <a:t>prepared</a:t>
            </a:r>
            <a:r>
              <a:rPr lang="de-CH" altLang="de-DE" sz="1800" dirty="0">
                <a:cs typeface="Times New Roman" panose="02020603050405020304" pitchFamily="18" charset="0"/>
              </a:rPr>
              <a:t> </a:t>
            </a:r>
            <a:r>
              <a:rPr lang="de-CH" altLang="de-DE" sz="1800" dirty="0" err="1">
                <a:cs typeface="Times New Roman" panose="02020603050405020304" pitchFamily="18" charset="0"/>
              </a:rPr>
              <a:t>for</a:t>
            </a:r>
            <a:r>
              <a:rPr lang="de-CH" altLang="de-DE" sz="1800" dirty="0">
                <a:cs typeface="Times New Roman" panose="02020603050405020304" pitchFamily="18" charset="0"/>
              </a:rPr>
              <a:t> </a:t>
            </a:r>
            <a:r>
              <a:rPr lang="de-CH" altLang="de-DE" sz="1800" dirty="0" err="1">
                <a:cs typeface="Times New Roman" panose="02020603050405020304" pitchFamily="18" charset="0"/>
              </a:rPr>
              <a:t>the</a:t>
            </a:r>
            <a:r>
              <a:rPr lang="de-CH" altLang="de-DE" sz="1800" dirty="0">
                <a:cs typeface="Times New Roman" panose="02020603050405020304" pitchFamily="18" charset="0"/>
              </a:rPr>
              <a:t> </a:t>
            </a:r>
            <a:r>
              <a:rPr lang="de-CH" altLang="de-DE" sz="1800" dirty="0" err="1">
                <a:cs typeface="Times New Roman" panose="02020603050405020304" pitchFamily="18" charset="0"/>
              </a:rPr>
              <a:t>practical</a:t>
            </a:r>
            <a:r>
              <a:rPr lang="de-CH" altLang="de-DE" sz="1800" dirty="0">
                <a:cs typeface="Times New Roman" panose="02020603050405020304" pitchFamily="18" charset="0"/>
              </a:rPr>
              <a:t>, </a:t>
            </a:r>
            <a:r>
              <a:rPr lang="de-CH" altLang="de-DE" sz="1800" dirty="0" err="1">
                <a:cs typeface="Times New Roman" panose="02020603050405020304" pitchFamily="18" charset="0"/>
              </a:rPr>
              <a:t>please</a:t>
            </a:r>
            <a:r>
              <a:rPr lang="de-CH" altLang="de-DE" sz="1800" dirty="0">
                <a:cs typeface="Times New Roman" panose="02020603050405020304" pitchFamily="18" charset="0"/>
              </a:rPr>
              <a:t> </a:t>
            </a:r>
            <a:r>
              <a:rPr lang="de-CH" altLang="de-DE" sz="1800" dirty="0" err="1">
                <a:cs typeface="Times New Roman" panose="02020603050405020304" pitchFamily="18" charset="0"/>
              </a:rPr>
              <a:t>download</a:t>
            </a:r>
            <a:r>
              <a:rPr lang="de-CH" altLang="de-DE" sz="1800" dirty="0">
                <a:cs typeface="Times New Roman" panose="02020603050405020304" pitchFamily="18" charset="0"/>
              </a:rPr>
              <a:t> and </a:t>
            </a:r>
            <a:r>
              <a:rPr lang="de-CH" altLang="de-DE" sz="1800" dirty="0" err="1">
                <a:cs typeface="Times New Roman" panose="02020603050405020304" pitchFamily="18" charset="0"/>
              </a:rPr>
              <a:t>install</a:t>
            </a:r>
            <a:r>
              <a:rPr lang="de-CH" altLang="de-DE" sz="1800" dirty="0">
                <a:cs typeface="Times New Roman" panose="02020603050405020304" pitchFamily="18" charset="0"/>
              </a:rPr>
              <a:t> </a:t>
            </a:r>
            <a:r>
              <a:rPr lang="de-CH" altLang="de-DE" sz="1800" dirty="0" err="1">
                <a:cs typeface="Times New Roman" panose="02020603050405020304" pitchFamily="18" charset="0"/>
              </a:rPr>
              <a:t>the</a:t>
            </a:r>
            <a:r>
              <a:rPr lang="de-CH" altLang="de-DE" sz="1800" dirty="0">
                <a:cs typeface="Times New Roman" panose="02020603050405020304" pitchFamily="18" charset="0"/>
              </a:rPr>
              <a:t> open </a:t>
            </a:r>
            <a:r>
              <a:rPr lang="de-CH" altLang="de-DE" sz="1800" dirty="0" err="1">
                <a:cs typeface="Times New Roman" panose="02020603050405020304" pitchFamily="18" charset="0"/>
              </a:rPr>
              <a:t>source</a:t>
            </a:r>
            <a:r>
              <a:rPr lang="de-CH" altLang="de-DE" sz="1800" dirty="0">
                <a:cs typeface="Times New Roman" panose="02020603050405020304" pitchFamily="18" charset="0"/>
              </a:rPr>
              <a:t> </a:t>
            </a:r>
            <a:r>
              <a:rPr lang="de-CH" altLang="de-DE" sz="1800" dirty="0" err="1">
                <a:cs typeface="Times New Roman" panose="02020603050405020304" pitchFamily="18" charset="0"/>
              </a:rPr>
              <a:t>satellite</a:t>
            </a:r>
            <a:r>
              <a:rPr lang="de-CH" altLang="de-DE" sz="1800" dirty="0">
                <a:cs typeface="Times New Roman" panose="02020603050405020304" pitchFamily="18" charset="0"/>
              </a:rPr>
              <a:t> </a:t>
            </a:r>
            <a:r>
              <a:rPr lang="de-CH" altLang="de-DE" sz="1800" dirty="0" err="1">
                <a:cs typeface="Times New Roman" panose="02020603050405020304" pitchFamily="18" charset="0"/>
              </a:rPr>
              <a:t>image</a:t>
            </a:r>
            <a:r>
              <a:rPr lang="de-CH" altLang="de-DE" sz="1800" dirty="0">
                <a:cs typeface="Times New Roman" panose="02020603050405020304" pitchFamily="18" charset="0"/>
              </a:rPr>
              <a:t> </a:t>
            </a:r>
            <a:r>
              <a:rPr lang="de-CH" altLang="de-DE" sz="1800" dirty="0" err="1">
                <a:cs typeface="Times New Roman" panose="02020603050405020304" pitchFamily="18" charset="0"/>
              </a:rPr>
              <a:t>processing</a:t>
            </a:r>
            <a:r>
              <a:rPr lang="de-CH" altLang="de-DE" sz="1800" dirty="0">
                <a:cs typeface="Times New Roman" panose="02020603050405020304" pitchFamily="18" charset="0"/>
              </a:rPr>
              <a:t> </a:t>
            </a:r>
            <a:r>
              <a:rPr lang="de-CH" altLang="de-DE" sz="1800" dirty="0" err="1">
                <a:cs typeface="Times New Roman" panose="02020603050405020304" pitchFamily="18" charset="0"/>
              </a:rPr>
              <a:t>toolbox</a:t>
            </a:r>
            <a:r>
              <a:rPr lang="de-CH" altLang="de-DE" sz="1800" dirty="0">
                <a:cs typeface="Times New Roman" panose="02020603050405020304" pitchFamily="18" charset="0"/>
              </a:rPr>
              <a:t> </a:t>
            </a:r>
            <a:r>
              <a:rPr lang="de-CH" altLang="de-DE" sz="1800" dirty="0" err="1">
                <a:cs typeface="Times New Roman" panose="02020603050405020304" pitchFamily="18" charset="0"/>
              </a:rPr>
              <a:t>from</a:t>
            </a:r>
            <a:r>
              <a:rPr lang="de-CH" altLang="de-DE" sz="1800" dirty="0">
                <a:cs typeface="Times New Roman" panose="02020603050405020304" pitchFamily="18" charset="0"/>
              </a:rPr>
              <a:t> ESA </a:t>
            </a:r>
            <a:r>
              <a:rPr lang="de-CH" altLang="de-DE" sz="1800" dirty="0" err="1">
                <a:cs typeface="Times New Roman" panose="02020603050405020304" pitchFamily="18" charset="0"/>
              </a:rPr>
              <a:t>for</a:t>
            </a:r>
            <a:r>
              <a:rPr lang="de-CH" altLang="de-DE" sz="1800" dirty="0">
                <a:cs typeface="Times New Roman" panose="02020603050405020304" pitchFamily="18" charset="0"/>
              </a:rPr>
              <a:t> </a:t>
            </a:r>
            <a:r>
              <a:rPr lang="de-CH" altLang="de-DE" sz="1800" dirty="0" err="1">
                <a:cs typeface="Times New Roman" panose="02020603050405020304" pitchFamily="18" charset="0"/>
              </a:rPr>
              <a:t>your</a:t>
            </a:r>
            <a:r>
              <a:rPr lang="de-CH" altLang="de-DE" sz="1800" dirty="0">
                <a:cs typeface="Times New Roman" panose="02020603050405020304" pitchFamily="18" charset="0"/>
              </a:rPr>
              <a:t> </a:t>
            </a:r>
            <a:r>
              <a:rPr lang="de-CH" altLang="de-DE" sz="1800" dirty="0" err="1">
                <a:cs typeface="Times New Roman" panose="02020603050405020304" pitchFamily="18" charset="0"/>
              </a:rPr>
              <a:t>preferred</a:t>
            </a:r>
            <a:r>
              <a:rPr lang="de-CH" altLang="de-DE" sz="1800" dirty="0">
                <a:cs typeface="Times New Roman" panose="02020603050405020304" pitchFamily="18" charset="0"/>
              </a:rPr>
              <a:t> </a:t>
            </a:r>
            <a:r>
              <a:rPr lang="de-CH" altLang="de-DE" sz="1800" dirty="0" err="1">
                <a:cs typeface="Times New Roman" panose="02020603050405020304" pitchFamily="18" charset="0"/>
              </a:rPr>
              <a:t>operating</a:t>
            </a:r>
            <a:r>
              <a:rPr lang="de-CH" altLang="de-DE" sz="1800" dirty="0">
                <a:cs typeface="Times New Roman" panose="02020603050405020304" pitchFamily="18" charset="0"/>
              </a:rPr>
              <a:t> </a:t>
            </a:r>
            <a:r>
              <a:rPr lang="de-CH" altLang="de-DE" sz="1800" dirty="0" err="1">
                <a:cs typeface="Times New Roman" panose="02020603050405020304" pitchFamily="18" charset="0"/>
              </a:rPr>
              <a:t>system</a:t>
            </a:r>
            <a:r>
              <a:rPr lang="de-CH" altLang="de-DE" sz="1800" dirty="0">
                <a:cs typeface="Times New Roman" panose="02020603050405020304" pitchFamily="18" charset="0"/>
              </a:rPr>
              <a:t> (Windows/OSX/Unix), </a:t>
            </a:r>
            <a:r>
              <a:rPr lang="de-CH" altLang="de-DE" sz="1800" dirty="0" err="1">
                <a:cs typeface="Times New Roman" panose="02020603050405020304" pitchFamily="18" charset="0"/>
              </a:rPr>
              <a:t>including</a:t>
            </a:r>
            <a:r>
              <a:rPr lang="de-CH" altLang="de-DE" sz="1800" dirty="0">
                <a:cs typeface="Times New Roman" panose="02020603050405020304" pitchFamily="18" charset="0"/>
              </a:rPr>
              <a:t> </a:t>
            </a:r>
            <a:r>
              <a:rPr lang="de-CH" altLang="de-DE" sz="1800" dirty="0" err="1">
                <a:cs typeface="Times New Roman" panose="02020603050405020304" pitchFamily="18" charset="0"/>
              </a:rPr>
              <a:t>the</a:t>
            </a:r>
            <a:r>
              <a:rPr lang="de-CH" altLang="de-DE" sz="1800" dirty="0">
                <a:cs typeface="Times New Roman" panose="02020603050405020304" pitchFamily="18" charset="0"/>
              </a:rPr>
              <a:t> ’</a:t>
            </a:r>
            <a:r>
              <a:rPr lang="de-CH" altLang="de-DE" sz="1800" dirty="0" err="1">
                <a:cs typeface="Times New Roman" panose="02020603050405020304" pitchFamily="18" charset="0"/>
              </a:rPr>
              <a:t>Sentinel</a:t>
            </a:r>
            <a:r>
              <a:rPr lang="de-CH" altLang="de-DE" sz="1800" dirty="0">
                <a:cs typeface="Times New Roman" panose="02020603050405020304" pitchFamily="18" charset="0"/>
              </a:rPr>
              <a:t> Toolboxes’ (top </a:t>
            </a:r>
            <a:r>
              <a:rPr lang="de-CH" altLang="de-DE" sz="1800" dirty="0" err="1">
                <a:cs typeface="Times New Roman" panose="02020603050405020304" pitchFamily="18" charset="0"/>
              </a:rPr>
              <a:t>row</a:t>
            </a:r>
            <a:r>
              <a:rPr lang="de-CH" altLang="de-DE" sz="1800" dirty="0">
                <a:cs typeface="Times New Roman" panose="02020603050405020304" pitchFamily="18" charset="0"/>
              </a:rPr>
              <a:t>):</a:t>
            </a:r>
            <a:endParaRPr lang="de-CH" altLang="de-DE" sz="1800" dirty="0">
              <a:cs typeface="Calibri" panose="020F050202020403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de-CH" altLang="de-DE" sz="1800" u="sng" dirty="0">
                <a:solidFill>
                  <a:srgbClr val="800080"/>
                </a:solidFill>
                <a:cs typeface="Times New Roman" panose="02020603050405020304" pitchFamily="18" charset="0"/>
                <a:hlinkClick r:id="rId2"/>
              </a:rPr>
              <a:t>https://step.esa.int/main/download/snap-download/</a:t>
            </a:r>
            <a:endParaRPr lang="de-CH" altLang="de-DE" sz="1800" u="sng" dirty="0">
              <a:solidFill>
                <a:srgbClr val="800080"/>
              </a:solidFill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de-CH" altLang="de-DE" sz="1800" u="sng" dirty="0">
              <a:solidFill>
                <a:srgbClr val="800080"/>
              </a:solidFill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800" dirty="0"/>
              <a:t>After installation, please start SNAP, choose the option ’Tools/plugins' from the menu bar at the top, and select and install ‘</a:t>
            </a:r>
            <a:r>
              <a:rPr lang="en-GB" sz="1800" dirty="0" err="1"/>
              <a:t>IdePix</a:t>
            </a:r>
            <a:r>
              <a:rPr lang="en-GB" sz="1800" dirty="0"/>
              <a:t> MERIS’ from the list of ‘Available plugins’. </a:t>
            </a:r>
            <a:endParaRPr lang="de-CH" altLang="de-DE" sz="1800" dirty="0">
              <a:cs typeface="Calibri" panose="020F050202020403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de-CH" altLang="de-DE" sz="1800" dirty="0">
                <a:cs typeface="Times New Roman" panose="02020603050405020304" pitchFamily="18" charset="0"/>
              </a:rPr>
              <a:t> </a:t>
            </a:r>
            <a:endParaRPr lang="de-CH" altLang="de-DE" sz="1800" dirty="0">
              <a:cs typeface="Calibri" panose="020F050202020403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de-CH" altLang="de-DE" sz="1800" dirty="0" err="1">
                <a:cs typeface="Times New Roman" panose="02020603050405020304" pitchFamily="18" charset="0"/>
              </a:rPr>
              <a:t>Please</a:t>
            </a:r>
            <a:r>
              <a:rPr lang="de-CH" altLang="de-DE" sz="1800" dirty="0">
                <a:cs typeface="Times New Roman" panose="02020603050405020304" pitchFamily="18" charset="0"/>
              </a:rPr>
              <a:t> </a:t>
            </a:r>
            <a:r>
              <a:rPr lang="de-CH" altLang="de-DE" sz="1800" dirty="0" err="1">
                <a:cs typeface="Times New Roman" panose="02020603050405020304" pitchFamily="18" charset="0"/>
              </a:rPr>
              <a:t>download</a:t>
            </a:r>
            <a:r>
              <a:rPr lang="de-CH" altLang="de-DE" sz="1800" dirty="0">
                <a:cs typeface="Times New Roman" panose="02020603050405020304" pitchFamily="18" charset="0"/>
              </a:rPr>
              <a:t> also at least </a:t>
            </a:r>
            <a:r>
              <a:rPr lang="de-CH" altLang="de-DE" sz="1800" dirty="0" err="1">
                <a:cs typeface="Times New Roman" panose="02020603050405020304" pitchFamily="18" charset="0"/>
              </a:rPr>
              <a:t>one</a:t>
            </a:r>
            <a:r>
              <a:rPr lang="de-CH" altLang="de-DE" sz="1800" dirty="0">
                <a:cs typeface="Times New Roman" panose="02020603050405020304" pitchFamily="18" charset="0"/>
              </a:rPr>
              <a:t> of </a:t>
            </a:r>
            <a:r>
              <a:rPr lang="de-CH" altLang="de-DE" sz="1800" dirty="0" err="1">
                <a:cs typeface="Times New Roman" panose="02020603050405020304" pitchFamily="18" charset="0"/>
              </a:rPr>
              <a:t>these</a:t>
            </a:r>
            <a:r>
              <a:rPr lang="de-CH" altLang="de-DE" sz="1800" dirty="0">
                <a:cs typeface="Times New Roman" panose="02020603050405020304" pitchFamily="18" charset="0"/>
              </a:rPr>
              <a:t> </a:t>
            </a:r>
            <a:r>
              <a:rPr lang="de-CH" altLang="de-DE" sz="1800" dirty="0" err="1">
                <a:cs typeface="Times New Roman" panose="02020603050405020304" pitchFamily="18" charset="0"/>
              </a:rPr>
              <a:t>three</a:t>
            </a:r>
            <a:r>
              <a:rPr lang="de-CH" altLang="de-DE" sz="1800" dirty="0">
                <a:cs typeface="Times New Roman" panose="02020603050405020304" pitchFamily="18" charset="0"/>
              </a:rPr>
              <a:t> </a:t>
            </a:r>
            <a:r>
              <a:rPr lang="de-CH" altLang="de-DE" sz="1800" dirty="0" err="1">
                <a:cs typeface="Times New Roman" panose="02020603050405020304" pitchFamily="18" charset="0"/>
              </a:rPr>
              <a:t>satellite</a:t>
            </a:r>
            <a:r>
              <a:rPr lang="de-CH" altLang="de-DE" sz="1800" dirty="0">
                <a:cs typeface="Times New Roman" panose="02020603050405020304" pitchFamily="18" charset="0"/>
              </a:rPr>
              <a:t> </a:t>
            </a:r>
            <a:r>
              <a:rPr lang="de-CH" altLang="de-DE" sz="1800" dirty="0" err="1">
                <a:cs typeface="Times New Roman" panose="02020603050405020304" pitchFamily="18" charset="0"/>
              </a:rPr>
              <a:t>images</a:t>
            </a:r>
            <a:r>
              <a:rPr lang="de-CH" altLang="de-DE" sz="1800" dirty="0">
                <a:cs typeface="Times New Roman" panose="02020603050405020304" pitchFamily="18" charset="0"/>
              </a:rPr>
              <a:t> (500 MB </a:t>
            </a:r>
            <a:r>
              <a:rPr lang="de-CH" altLang="de-DE" sz="1800" dirty="0" err="1">
                <a:cs typeface="Times New Roman" panose="02020603050405020304" pitchFamily="18" charset="0"/>
              </a:rPr>
              <a:t>each</a:t>
            </a:r>
            <a:r>
              <a:rPr lang="de-CH" altLang="de-DE" sz="1800" dirty="0">
                <a:cs typeface="Times New Roman" panose="02020603050405020304" pitchFamily="18" charset="0"/>
              </a:rPr>
              <a:t>, </a:t>
            </a:r>
            <a:r>
              <a:rPr lang="de-CH" altLang="de-DE" sz="1800" dirty="0" err="1">
                <a:cs typeface="Times New Roman" panose="02020603050405020304" pitchFamily="18" charset="0"/>
              </a:rPr>
              <a:t>dropbox</a:t>
            </a:r>
            <a:r>
              <a:rPr lang="de-CH" altLang="de-DE" sz="1800" dirty="0">
                <a:cs typeface="Times New Roman" panose="02020603050405020304" pitchFamily="18" charset="0"/>
              </a:rPr>
              <a:t> </a:t>
            </a:r>
            <a:r>
              <a:rPr lang="de-CH" altLang="de-DE" sz="1800" dirty="0" err="1">
                <a:cs typeface="Times New Roman" panose="02020603050405020304" pitchFamily="18" charset="0"/>
              </a:rPr>
              <a:t>preview</a:t>
            </a:r>
            <a:r>
              <a:rPr lang="de-CH" altLang="de-DE" sz="1800" dirty="0">
                <a:cs typeface="Times New Roman" panose="02020603050405020304" pitchFamily="18" charset="0"/>
              </a:rPr>
              <a:t> will </a:t>
            </a:r>
            <a:r>
              <a:rPr lang="de-CH" altLang="de-DE" sz="1800" dirty="0" err="1">
                <a:cs typeface="Times New Roman" panose="02020603050405020304" pitchFamily="18" charset="0"/>
              </a:rPr>
              <a:t>show</a:t>
            </a:r>
            <a:r>
              <a:rPr lang="de-CH" altLang="de-DE" sz="1800" dirty="0">
                <a:cs typeface="Times New Roman" panose="02020603050405020304" pitchFamily="18" charset="0"/>
              </a:rPr>
              <a:t> an </a:t>
            </a:r>
            <a:r>
              <a:rPr lang="de-CH" altLang="de-DE" sz="1800" dirty="0" err="1">
                <a:cs typeface="Times New Roman" panose="02020603050405020304" pitchFamily="18" charset="0"/>
              </a:rPr>
              <a:t>error</a:t>
            </a:r>
            <a:r>
              <a:rPr lang="de-CH" altLang="de-DE" sz="1800" dirty="0">
                <a:cs typeface="Times New Roman" panose="02020603050405020304" pitchFamily="18" charset="0"/>
              </a:rPr>
              <a:t>, but </a:t>
            </a:r>
            <a:r>
              <a:rPr lang="de-CH" altLang="de-DE" sz="1800" dirty="0" err="1">
                <a:cs typeface="Times New Roman" panose="02020603050405020304" pitchFamily="18" charset="0"/>
              </a:rPr>
              <a:t>downloading</a:t>
            </a:r>
            <a:r>
              <a:rPr lang="de-CH" altLang="de-DE" sz="1800" dirty="0">
                <a:cs typeface="Times New Roman" panose="02020603050405020304" pitchFamily="18" charset="0"/>
              </a:rPr>
              <a:t> </a:t>
            </a:r>
            <a:r>
              <a:rPr lang="de-CH" altLang="de-DE" sz="1800" dirty="0" err="1">
                <a:cs typeface="Times New Roman" panose="02020603050405020304" pitchFamily="18" charset="0"/>
              </a:rPr>
              <a:t>works</a:t>
            </a:r>
            <a:r>
              <a:rPr lang="de-CH" altLang="de-DE" sz="1800" dirty="0">
                <a:cs typeface="Times New Roman" panose="02020603050405020304" pitchFamily="18" charset="0"/>
              </a:rPr>
              <a:t>):</a:t>
            </a:r>
            <a:endParaRPr lang="de-CH" altLang="de-DE" sz="1800" dirty="0">
              <a:cs typeface="Calibri" panose="020F0502020204030204" pitchFamily="34" charset="0"/>
            </a:endParaRPr>
          </a:p>
          <a:p>
            <a:pPr>
              <a:buNone/>
            </a:pPr>
            <a:r>
              <a:rPr lang="fr-CH" sz="18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Alaska: </a:t>
            </a:r>
            <a:r>
              <a:rPr lang="fr-CH" sz="1800" u="sng" dirty="0">
                <a:solidFill>
                  <a:srgbClr val="0000FF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  <a:hlinkClick r:id="rId3"/>
              </a:rPr>
              <a:t>https://drive.switch.ch/index.php/s/CCyRagtJY90n0EZ</a:t>
            </a:r>
            <a:endParaRPr lang="fr-CH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>
              <a:buNone/>
            </a:pPr>
            <a:r>
              <a:rPr lang="fr-CH" sz="18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Romania: </a:t>
            </a:r>
            <a:r>
              <a:rPr lang="fr-CH" sz="1800" u="sng" dirty="0">
                <a:solidFill>
                  <a:srgbClr val="0000FF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  <a:hlinkClick r:id="rId4"/>
              </a:rPr>
              <a:t>https://drive.switch.ch/index.php/s/KpYRaYJYUVWGYEI</a:t>
            </a:r>
            <a:endParaRPr lang="fr-CH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r>
              <a:rPr lang="fr-CH" sz="18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Thailand</a:t>
            </a:r>
            <a:r>
              <a:rPr lang="fr-CH" sz="18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: </a:t>
            </a:r>
            <a:r>
              <a:rPr lang="fr-CH" sz="1800" u="sng" dirty="0">
                <a:solidFill>
                  <a:srgbClr val="0000FF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  <a:hlinkClick r:id="rId5"/>
              </a:rPr>
              <a:t>https://drive.switch.ch/index.php/s/jcLznOYVrM09fAO</a:t>
            </a:r>
            <a:endParaRPr lang="fr-CH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de-CH" altLang="de-DE" sz="1800" dirty="0"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de-CH" altLang="de-DE" sz="1800" dirty="0">
                <a:cs typeface="Times New Roman" panose="02020603050405020304" pitchFamily="18" charset="0"/>
              </a:rPr>
              <a:t>I look forward to meeting you in the classroom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de-CH" altLang="de-DE" sz="1800" dirty="0">
                <a:cs typeface="Times New Roman" panose="02020603050405020304" pitchFamily="18" charset="0"/>
              </a:rPr>
              <a:t>Daniel Odermatt  - </a:t>
            </a:r>
            <a:r>
              <a:rPr lang="de-CH" altLang="de-DE" sz="1800" dirty="0">
                <a:cs typeface="Times New Roman" panose="02020603050405020304" pitchFamily="18" charset="0"/>
                <a:hlinkClick r:id="rId6"/>
              </a:rPr>
              <a:t>daniel.odermatt@eawag.ch</a:t>
            </a:r>
            <a:r>
              <a:rPr lang="de-CH" altLang="de-DE" sz="1800" dirty="0">
                <a:cs typeface="Times New Roman" panose="02020603050405020304" pitchFamily="18" charset="0"/>
              </a:rPr>
              <a:t> </a:t>
            </a:r>
            <a:endParaRPr lang="de-CH" altLang="de-DE" sz="1800" dirty="0"/>
          </a:p>
        </p:txBody>
      </p:sp>
    </p:spTree>
    <p:extLst>
      <p:ext uri="{BB962C8B-B14F-4D97-AF65-F5344CB8AC3E}">
        <p14:creationId xmlns:p14="http://schemas.microsoft.com/office/powerpoint/2010/main" val="58998849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214</Words>
  <Application>Microsoft Office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Calibri Light</vt:lpstr>
      <vt:lpstr>Times New Roman</vt:lpstr>
      <vt:lpstr>Thème Office</vt:lpstr>
      <vt:lpstr>PowerPoint Presentation</vt:lpstr>
    </vt:vector>
  </TitlesOfParts>
  <Company>Organization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Pasche Natacha</dc:creator>
  <cp:lastModifiedBy>Natacha Pasche</cp:lastModifiedBy>
  <cp:revision>6</cp:revision>
  <dcterms:created xsi:type="dcterms:W3CDTF">2022-04-11T15:37:36Z</dcterms:created>
  <dcterms:modified xsi:type="dcterms:W3CDTF">2025-04-08T15:56:16Z</dcterms:modified>
</cp:coreProperties>
</file>